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83" r:id="rId4"/>
    <p:sldId id="260" r:id="rId5"/>
    <p:sldId id="281" r:id="rId6"/>
    <p:sldId id="258" r:id="rId7"/>
    <p:sldId id="259" r:id="rId8"/>
    <p:sldId id="261" r:id="rId9"/>
    <p:sldId id="268" r:id="rId10"/>
    <p:sldId id="262" r:id="rId11"/>
    <p:sldId id="270" r:id="rId12"/>
    <p:sldId id="279" r:id="rId13"/>
    <p:sldId id="263" r:id="rId14"/>
    <p:sldId id="267" r:id="rId15"/>
    <p:sldId id="277" r:id="rId16"/>
    <p:sldId id="284" r:id="rId17"/>
    <p:sldId id="266" r:id="rId18"/>
    <p:sldId id="276" r:id="rId19"/>
    <p:sldId id="264" r:id="rId20"/>
    <p:sldId id="269" r:id="rId21"/>
    <p:sldId id="278" r:id="rId22"/>
    <p:sldId id="271" r:id="rId23"/>
    <p:sldId id="272" r:id="rId24"/>
    <p:sldId id="273" r:id="rId25"/>
    <p:sldId id="274" r:id="rId26"/>
    <p:sldId id="27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0A905-0545-47AD-84E2-471B6245C41E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840D-3553-4888-80CD-1553C8D97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5000636"/>
            <a:ext cx="7772400" cy="135732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Georgia" pitchFamily="18" charset="0"/>
              </a:rPr>
              <a:t>«</a:t>
            </a:r>
            <a:r>
              <a:rPr lang="ru-RU" sz="3100" b="1" dirty="0" smtClean="0">
                <a:latin typeface="Georgia" pitchFamily="18" charset="0"/>
              </a:rPr>
              <a:t>Повышение компетенции педагогов в области </a:t>
            </a:r>
            <a:r>
              <a:rPr lang="ru-RU" sz="3100" b="1" dirty="0" err="1" smtClean="0">
                <a:latin typeface="Georgia" pitchFamily="18" charset="0"/>
              </a:rPr>
              <a:t>здоровьесберегающих</a:t>
            </a:r>
            <a:r>
              <a:rPr lang="ru-RU" sz="3100" b="1" dirty="0" smtClean="0">
                <a:latin typeface="Georgia" pitchFamily="18" charset="0"/>
              </a:rPr>
              <a:t> технологий в системе дошкольного образования</a:t>
            </a:r>
            <a:r>
              <a:rPr lang="ru-RU" sz="3600" b="1" dirty="0" smtClean="0">
                <a:latin typeface="Georgia" pitchFamily="18" charset="0"/>
              </a:rPr>
              <a:t>»</a:t>
            </a:r>
            <a:endParaRPr lang="ru-RU" sz="3600" b="1" dirty="0">
              <a:latin typeface="Georgia" pitchFamily="18" charset="0"/>
            </a:endParaRPr>
          </a:p>
        </p:txBody>
      </p:sp>
      <p:pic>
        <p:nvPicPr>
          <p:cNvPr id="1026" name="Picture 2" descr="C:\Users\1\Desktop\На брошюру МДОУ № 1\Копия сканирование0026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 t="3390" r="5747" b="6780"/>
          <a:stretch>
            <a:fillRect/>
          </a:stretch>
        </p:blipFill>
        <p:spPr bwMode="auto">
          <a:xfrm>
            <a:off x="1357290" y="214290"/>
            <a:ext cx="6929486" cy="453330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_0091"/>
          <p:cNvPicPr>
            <a:picLocks noChangeAspect="1" noChangeArrowheads="1"/>
          </p:cNvPicPr>
          <p:nvPr/>
        </p:nvPicPr>
        <p:blipFill>
          <a:blip r:embed="rId2" cstate="print"/>
          <a:srcRect l="9375" t="14073" r="7813" b="8527"/>
          <a:stretch>
            <a:fillRect/>
          </a:stretch>
        </p:blipFill>
        <p:spPr bwMode="auto">
          <a:xfrm>
            <a:off x="2357422" y="214290"/>
            <a:ext cx="4933552" cy="3071834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00" name="Picture 4" descr="IMG_0123"/>
          <p:cNvPicPr>
            <a:picLocks noChangeAspect="1" noChangeArrowheads="1"/>
          </p:cNvPicPr>
          <p:nvPr/>
        </p:nvPicPr>
        <p:blipFill>
          <a:blip r:embed="rId3" cstate="print"/>
          <a:srcRect l="4732" t="7102" r="11671" b="10047"/>
          <a:stretch>
            <a:fillRect/>
          </a:stretch>
        </p:blipFill>
        <p:spPr bwMode="auto">
          <a:xfrm>
            <a:off x="500034" y="3571876"/>
            <a:ext cx="4435280" cy="2928958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101" name="Picture 5" descr="IMG_0097"/>
          <p:cNvPicPr>
            <a:picLocks noChangeAspect="1" noChangeArrowheads="1"/>
          </p:cNvPicPr>
          <p:nvPr/>
        </p:nvPicPr>
        <p:blipFill>
          <a:blip r:embed="rId4" cstate="print"/>
          <a:srcRect l="9022" t="5415" r="13392"/>
          <a:stretch>
            <a:fillRect/>
          </a:stretch>
        </p:blipFill>
        <p:spPr bwMode="auto">
          <a:xfrm>
            <a:off x="5286380" y="3571876"/>
            <a:ext cx="3599442" cy="2924177"/>
          </a:xfrm>
          <a:prstGeom prst="rect">
            <a:avLst/>
          </a:prstGeom>
          <a:noFill/>
          <a:ln w="76200" cmpd="tri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1\Desktop\Релакс педагоги\SDC12270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l="8017" t="3421" r="2993" b="5502"/>
          <a:stretch>
            <a:fillRect/>
          </a:stretch>
        </p:blipFill>
        <p:spPr bwMode="auto">
          <a:xfrm>
            <a:off x="357158" y="285728"/>
            <a:ext cx="3929090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1\Desktop\Релакс педагоги\SDC12176.JPG"/>
          <p:cNvPicPr/>
          <p:nvPr/>
        </p:nvPicPr>
        <p:blipFill>
          <a:blip r:embed="rId3" cstate="print">
            <a:lum contrast="20000"/>
          </a:blip>
          <a:srcRect t="17308" r="10208"/>
          <a:stretch>
            <a:fillRect/>
          </a:stretch>
        </p:blipFill>
        <p:spPr bwMode="auto">
          <a:xfrm>
            <a:off x="4500562" y="285728"/>
            <a:ext cx="4214842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1\Desktop\Релакс педагоги\SDC12183.JPG"/>
          <p:cNvPicPr/>
          <p:nvPr/>
        </p:nvPicPr>
        <p:blipFill>
          <a:blip r:embed="rId4" cstate="print">
            <a:lum bright="-10000" contrast="20000"/>
          </a:blip>
          <a:srcRect l="14270" t="40599" r="5238" b="2350"/>
          <a:stretch>
            <a:fillRect/>
          </a:stretch>
        </p:blipFill>
        <p:spPr bwMode="auto">
          <a:xfrm>
            <a:off x="2357422" y="3643314"/>
            <a:ext cx="4214842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i="1" u="sng" dirty="0" smtClean="0">
                <a:latin typeface="Georgia" pitchFamily="18" charset="0"/>
              </a:rPr>
              <a:t>Ожидаемые результаты.</a:t>
            </a:r>
            <a:r>
              <a:rPr lang="ru-RU" dirty="0" smtClean="0">
                <a:latin typeface="Georgia" pitchFamily="18" charset="0"/>
              </a:rPr>
              <a:t> 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В ходе реализации проекта  по сохранению психического здоровья педагога  ожидаются следующие результаты: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– улучшение психологического климата в коллективе;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– снижается ситуативная и личностная тревожность педагогов;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– формируются навыки регуляции негативных </a:t>
            </a:r>
            <a:r>
              <a:rPr lang="ru-RU" dirty="0" err="1" smtClean="0">
                <a:latin typeface="Georgia" pitchFamily="18" charset="0"/>
              </a:rPr>
              <a:t>психоэмоциональных</a:t>
            </a:r>
            <a:r>
              <a:rPr lang="ru-RU" dirty="0" smtClean="0">
                <a:latin typeface="Georgia" pitchFamily="18" charset="0"/>
              </a:rPr>
              <a:t> состояний;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     – повышается самооценка и уверенность в себе.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-Повышается мотивация к положительному  взаимодействию в коллективе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643998" cy="6500858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2400" b="1" dirty="0" smtClean="0">
                <a:latin typeface="Georgia" pitchFamily="18" charset="0"/>
              </a:rPr>
              <a:t>Проект «Движение -жизнь».</a:t>
            </a:r>
          </a:p>
          <a:p>
            <a:pPr>
              <a:buNone/>
            </a:pPr>
            <a:r>
              <a:rPr lang="ru-RU" sz="1900" u="sng" dirty="0" smtClean="0">
                <a:latin typeface="Georgia" pitchFamily="18" charset="0"/>
              </a:rPr>
              <a:t>Цель </a:t>
            </a:r>
            <a:r>
              <a:rPr lang="ru-RU" sz="1900" u="sng" dirty="0">
                <a:latin typeface="Georgia" pitchFamily="18" charset="0"/>
              </a:rPr>
              <a:t>проекта:</a:t>
            </a:r>
            <a:r>
              <a:rPr lang="ru-RU" sz="1900" dirty="0">
                <a:latin typeface="Georgia" pitchFamily="18" charset="0"/>
              </a:rPr>
              <a:t> Мотивация педагогов и ведение ЗОЖ</a:t>
            </a:r>
            <a:r>
              <a:rPr lang="ru-RU" sz="1900" dirty="0" smtClean="0">
                <a:latin typeface="Georgia" pitchFamily="18" charset="0"/>
              </a:rPr>
              <a:t>.</a:t>
            </a:r>
            <a:r>
              <a:rPr lang="ru-RU" sz="1900" dirty="0">
                <a:latin typeface="Georgia" pitchFamily="18" charset="0"/>
              </a:rPr>
              <a:t> </a:t>
            </a:r>
          </a:p>
          <a:p>
            <a:pPr>
              <a:buNone/>
            </a:pPr>
            <a:r>
              <a:rPr lang="ru-RU" sz="1900" u="sng" dirty="0">
                <a:latin typeface="Georgia" pitchFamily="18" charset="0"/>
              </a:rPr>
              <a:t>Задачи проекта: </a:t>
            </a:r>
            <a:endParaRPr lang="ru-RU" sz="1900" dirty="0">
              <a:latin typeface="Georgia" pitchFamily="18" charset="0"/>
            </a:endParaRP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1. Обогащение двигательного опыта за счет овладения двигательными действиями избранных занятий, использования их в качестве средств укрепления здоровья.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2. Всестороннее гармоническое развитие тела. 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3. Совершенгствование функциональных возможностей организма.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4.Повышение работоспособности и совершенствование основных физических качеств</a:t>
            </a:r>
            <a:r>
              <a:rPr lang="ru-RU" sz="1900" dirty="0" smtClean="0">
                <a:latin typeface="Georgia" pitchFamily="18" charset="0"/>
              </a:rPr>
              <a:t>. </a:t>
            </a:r>
          </a:p>
          <a:p>
            <a:pPr>
              <a:buNone/>
            </a:pPr>
            <a:r>
              <a:rPr lang="ru-RU" sz="1900" dirty="0" smtClean="0">
                <a:latin typeface="Georgia" pitchFamily="18" charset="0"/>
              </a:rPr>
              <a:t>Занимаясь аэробикой, люди в несколько раз увеличивают вентиляцию легких, благодаря чему увеличивается поступление кислорода и активизируются окислительно-восстановительные процессы, проходящие в организме.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Аэробика обладает позитивным эффектом: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- для хорошего настроения и отличного самочувствия;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- для расслабления по окончании серьезной умственной деятельности;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- для развития выносливости и силы организма;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- для ускорения обменных процессов, происходящих в организме.		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Плавание – это один из самых полезных видов спорта. Плавание не имеет противопоказаний, оно полезно абсолютно всем людям. Плавание полезно для органов дыхания и кровообращения, оно укрепляет дыхательную и </a:t>
            </a:r>
            <a:r>
              <a:rPr lang="ru-RU" sz="1900" dirty="0" smtClean="0">
                <a:latin typeface="Georgia" pitchFamily="18" charset="0"/>
              </a:rPr>
              <a:t>сердечно - сосудистую </a:t>
            </a:r>
            <a:r>
              <a:rPr lang="ru-RU" sz="1900" dirty="0">
                <a:latin typeface="Georgia" pitchFamily="18" charset="0"/>
              </a:rPr>
              <a:t>системы.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Плавание увеличивает общую выносливость организма, повышает иммунитет и общий тонус организма. Плавание способствует закаливанию организма, человек становится меньше подвержен простудным заболеваниям.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401080" cy="5768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-Пешая прогулка в лес «Зеленая стоянка»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-Водная </a:t>
            </a:r>
            <a:r>
              <a:rPr lang="ru-RU" sz="2000" dirty="0">
                <a:latin typeface="Georgia" pitchFamily="18" charset="0"/>
              </a:rPr>
              <a:t>прогулка. Катание на </a:t>
            </a:r>
            <a:r>
              <a:rPr lang="ru-RU" sz="2000" dirty="0" smtClean="0">
                <a:latin typeface="Georgia" pitchFamily="18" charset="0"/>
              </a:rPr>
              <a:t>лодках, на катамаранах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-Игры </a:t>
            </a:r>
            <a:r>
              <a:rPr lang="ru-RU" sz="2000" dirty="0">
                <a:latin typeface="Georgia" pitchFamily="18" charset="0"/>
              </a:rPr>
              <a:t>с мячом. Организация игры «Волейбол</a:t>
            </a:r>
            <a:r>
              <a:rPr lang="ru-RU" sz="2000" dirty="0" smtClean="0">
                <a:latin typeface="Georgia" pitchFamily="18" charset="0"/>
              </a:rPr>
              <a:t>»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-Витаминный </a:t>
            </a:r>
            <a:r>
              <a:rPr lang="ru-RU" sz="2000" dirty="0">
                <a:latin typeface="Georgia" pitchFamily="18" charset="0"/>
              </a:rPr>
              <a:t>день. Лекция о пользе овощей и </a:t>
            </a:r>
            <a:r>
              <a:rPr lang="ru-RU" sz="2000" dirty="0" smtClean="0">
                <a:latin typeface="Georgia" pitchFamily="18" charset="0"/>
              </a:rPr>
              <a:t>фруктов.</a:t>
            </a:r>
          </a:p>
          <a:p>
            <a:pPr>
              <a:buNone/>
            </a:pPr>
            <a:r>
              <a:rPr lang="ru-RU" sz="2000" dirty="0">
                <a:latin typeface="Georgia" pitchFamily="18" charset="0"/>
              </a:rPr>
              <a:t>-</a:t>
            </a:r>
            <a:r>
              <a:rPr lang="ru-RU" sz="2000" dirty="0" smtClean="0">
                <a:latin typeface="Georgia" pitchFamily="18" charset="0"/>
              </a:rPr>
              <a:t>Употребление </a:t>
            </a:r>
            <a:r>
              <a:rPr lang="ru-RU" sz="2000" dirty="0">
                <a:latin typeface="Georgia" pitchFamily="18" charset="0"/>
              </a:rPr>
              <a:t>овощных </a:t>
            </a:r>
            <a:r>
              <a:rPr lang="ru-RU" sz="2000" dirty="0" smtClean="0">
                <a:latin typeface="Georgia" pitchFamily="18" charset="0"/>
              </a:rPr>
              <a:t>салатов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-Организация </a:t>
            </a:r>
            <a:r>
              <a:rPr lang="ru-RU" sz="2000" dirty="0">
                <a:latin typeface="Georgia" pitchFamily="18" charset="0"/>
              </a:rPr>
              <a:t>Фито –</a:t>
            </a:r>
            <a:r>
              <a:rPr lang="ru-RU" sz="2000" dirty="0" smtClean="0">
                <a:latin typeface="Georgia" pitchFamily="18" charset="0"/>
              </a:rPr>
              <a:t>бара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-Посещение ФОК, игра в теннис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-Пешая прогулка по парку</a:t>
            </a:r>
          </a:p>
          <a:p>
            <a:pPr>
              <a:buNone/>
            </a:pPr>
            <a:r>
              <a:rPr lang="ru-RU" sz="2000" dirty="0" smtClean="0"/>
              <a:t>- </a:t>
            </a:r>
            <a:r>
              <a:rPr lang="ru-RU" sz="2000" dirty="0" smtClean="0">
                <a:latin typeface="Georgia" pitchFamily="18" charset="0"/>
              </a:rPr>
              <a:t>Зимние забавы. Катание на коньках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7170" name="Рисунок 16" descr="D:\Новая папка\IMG_0127.JPG"/>
          <p:cNvPicPr>
            <a:picLocks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5559425" y="2143116"/>
            <a:ext cx="3584575" cy="2573337"/>
          </a:xfrm>
          <a:prstGeom prst="rect">
            <a:avLst/>
          </a:prstGeom>
          <a:noFill/>
        </p:spPr>
      </p:pic>
      <p:pic>
        <p:nvPicPr>
          <p:cNvPr id="8" name="Рисунок 7" descr="C:\Users\1\Desktop\МДОУ № 1\Здоровье\ЕЩЕ от МДОУ №1\Здоровье\Изображение 007.jpg"/>
          <p:cNvPicPr/>
          <p:nvPr/>
        </p:nvPicPr>
        <p:blipFill>
          <a:blip r:embed="rId3" cstate="print">
            <a:lum bright="10000" contrast="20000"/>
          </a:blip>
          <a:srcRect l="15393" t="9402" r="15019" b="6838"/>
          <a:stretch>
            <a:fillRect/>
          </a:stretch>
        </p:blipFill>
        <p:spPr bwMode="auto">
          <a:xfrm>
            <a:off x="571472" y="3786190"/>
            <a:ext cx="2486025" cy="2247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1\Desktop\МДОУ № 1\САДИК фото все\2012-2013\Здоровье педагогов\SDC11382.JPG"/>
          <p:cNvPicPr/>
          <p:nvPr/>
        </p:nvPicPr>
        <p:blipFill>
          <a:blip r:embed="rId4" cstate="print">
            <a:lum contrast="30000"/>
          </a:blip>
          <a:srcRect l="2591" r="4663" b="12586"/>
          <a:stretch>
            <a:fillRect/>
          </a:stretch>
        </p:blipFill>
        <p:spPr bwMode="auto">
          <a:xfrm>
            <a:off x="3286116" y="4429132"/>
            <a:ext cx="3214710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u="sng" dirty="0" smtClean="0">
                <a:latin typeface="Georgia" pitchFamily="18" charset="0"/>
              </a:rPr>
              <a:t>Ожидаемые результаты от оздоровительных мероприятий:</a:t>
            </a:r>
            <a:endParaRPr lang="ru-RU" sz="2800" dirty="0" smtClean="0">
              <a:latin typeface="Georgia" pitchFamily="18" charset="0"/>
            </a:endParaRPr>
          </a:p>
          <a:p>
            <a:pPr algn="ctr"/>
            <a:r>
              <a:rPr lang="ru-RU" sz="2800" dirty="0" smtClean="0">
                <a:latin typeface="Georgia" pitchFamily="18" charset="0"/>
              </a:rPr>
              <a:t>Снижение заболеваемости педагогов.</a:t>
            </a:r>
          </a:p>
          <a:p>
            <a:pPr algn="ctr"/>
            <a:r>
              <a:rPr lang="ru-RU" sz="2800" dirty="0" smtClean="0">
                <a:latin typeface="Georgia" pitchFamily="18" charset="0"/>
              </a:rPr>
              <a:t>Обогащение двигательного опыта, совершенствование функциональных возможностей организма.</a:t>
            </a:r>
          </a:p>
          <a:p>
            <a:pPr algn="ctr"/>
            <a:r>
              <a:rPr lang="ru-RU" sz="2800" dirty="0" smtClean="0">
                <a:latin typeface="Georgia" pitchFamily="18" charset="0"/>
              </a:rPr>
              <a:t>Повышение работоспособности и совершенствование основных физических качеств.</a:t>
            </a:r>
          </a:p>
          <a:p>
            <a:endParaRPr lang="ru-RU" dirty="0"/>
          </a:p>
        </p:txBody>
      </p:sp>
      <p:pic>
        <p:nvPicPr>
          <p:cNvPr id="4" name="Рисунок 3" descr="http://kazan24.ru/images/news/serdtce1_original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57290" y="4214818"/>
            <a:ext cx="2357454" cy="228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МДОУ № 1\САДИК фото все\2012-2013\Здоровье педагогов\SDC11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0444" y="-11501542"/>
            <a:ext cx="3114523" cy="2721798"/>
          </a:xfrm>
          <a:prstGeom prst="rect">
            <a:avLst/>
          </a:prstGeom>
          <a:noFill/>
        </p:spPr>
      </p:pic>
      <p:pic>
        <p:nvPicPr>
          <p:cNvPr id="4" name="Рисунок 3" descr="C:\Users\1\Desktop\МДОУ № 1\САДИК фото все\2012-2013\Здоровье педагогов\SDC11387.JPG"/>
          <p:cNvPicPr/>
          <p:nvPr/>
        </p:nvPicPr>
        <p:blipFill>
          <a:blip r:embed="rId3" cstate="print"/>
          <a:srcRect l="5102" t="19388" r="11990" b="17007"/>
          <a:stretch>
            <a:fillRect/>
          </a:stretch>
        </p:blipFill>
        <p:spPr bwMode="auto">
          <a:xfrm>
            <a:off x="428596" y="214290"/>
            <a:ext cx="4286280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1\Desktop\МДОУ № 1\САДИК фото все\2012-2013\Здоровье педагогов\SDC11365.JPG"/>
          <p:cNvPicPr/>
          <p:nvPr/>
        </p:nvPicPr>
        <p:blipFill>
          <a:blip r:embed="rId4" cstate="print"/>
          <a:srcRect t="13793" r="4048" b="11379"/>
          <a:stretch>
            <a:fillRect/>
          </a:stretch>
        </p:blipFill>
        <p:spPr bwMode="auto">
          <a:xfrm>
            <a:off x="4143372" y="3643314"/>
            <a:ext cx="4429156" cy="2995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1\Desktop\МДОУ № 1\САДИК фото все\2012-2013\Здоровье педагогов\SDC11338.JPG"/>
          <p:cNvPicPr/>
          <p:nvPr/>
        </p:nvPicPr>
        <p:blipFill>
          <a:blip r:embed="rId5" cstate="print"/>
          <a:srcRect l="24579" r="2357" b="4036"/>
          <a:stretch>
            <a:fillRect/>
          </a:stretch>
        </p:blipFill>
        <p:spPr bwMode="auto">
          <a:xfrm>
            <a:off x="500034" y="3571876"/>
            <a:ext cx="3143272" cy="2967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1\Desktop\МДОУ № 1\САДИК фото все\2012-2013\Здоровье педагогов\SDC11327.JPG"/>
          <p:cNvPicPr/>
          <p:nvPr/>
        </p:nvPicPr>
        <p:blipFill>
          <a:blip r:embed="rId6" cstate="print"/>
          <a:srcRect r="19167"/>
          <a:stretch>
            <a:fillRect/>
          </a:stretch>
        </p:blipFill>
        <p:spPr bwMode="auto">
          <a:xfrm>
            <a:off x="4929190" y="142852"/>
            <a:ext cx="3500462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D:\Новая папка\IMG_0130.JPG"/>
          <p:cNvPicPr>
            <a:picLocks noGrp="1" noChangeArrowheads="1"/>
          </p:cNvPicPr>
          <p:nvPr>
            <p:ph idx="1"/>
          </p:nvPr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214282" y="214290"/>
            <a:ext cx="316409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8" descr="D:\Новая папка\IMG_0077.JPG"/>
          <p:cNvPicPr>
            <a:picLocks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5500662" y="3786166"/>
            <a:ext cx="364333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500042"/>
            <a:ext cx="67151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44517" y="3244334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8" name="Рисунок 7" descr="C:\Users\1\Desktop\МДОУ № 1\САДИК фото все\2012-2013\Здоровье педагогов\SDC11353.JPG"/>
          <p:cNvPicPr/>
          <p:nvPr/>
        </p:nvPicPr>
        <p:blipFill>
          <a:blip r:embed="rId4" cstate="print">
            <a:lum bright="20000" contrast="30000"/>
          </a:blip>
          <a:srcRect l="8819" t="12607" r="22875"/>
          <a:stretch>
            <a:fillRect/>
          </a:stretch>
        </p:blipFill>
        <p:spPr bwMode="auto">
          <a:xfrm>
            <a:off x="6000760" y="428604"/>
            <a:ext cx="2767015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1\Desktop\МДОУ № 1\САДИК фото все\2012-2013\Здоровье педагогов\DSC00860.JPG"/>
          <p:cNvPicPr/>
          <p:nvPr/>
        </p:nvPicPr>
        <p:blipFill>
          <a:blip r:embed="rId5">
            <a:lum bright="20000"/>
          </a:blip>
          <a:srcRect t="8222" b="2103"/>
          <a:stretch>
            <a:fillRect/>
          </a:stretch>
        </p:blipFill>
        <p:spPr bwMode="auto">
          <a:xfrm>
            <a:off x="3286116" y="1928802"/>
            <a:ext cx="2286016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1\Desktop\МДОУ № 1\САДИК фото все\2012-2013\Здоровье педагогов\SDC11375.JPG"/>
          <p:cNvPicPr/>
          <p:nvPr/>
        </p:nvPicPr>
        <p:blipFill>
          <a:blip r:embed="rId6" cstate="print">
            <a:lum bright="20000" contrast="30000"/>
          </a:blip>
          <a:srcRect t="20726" r="31053"/>
          <a:stretch>
            <a:fillRect/>
          </a:stretch>
        </p:blipFill>
        <p:spPr bwMode="auto">
          <a:xfrm>
            <a:off x="357158" y="4000504"/>
            <a:ext cx="2638396" cy="254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1\Desktop\МДОУ № 1\САДИК фото все\2012-2013\Здоровье педагогов\SDC11393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t="4348" r="4736" b="10559"/>
          <a:stretch>
            <a:fillRect/>
          </a:stretch>
        </p:blipFill>
        <p:spPr bwMode="auto">
          <a:xfrm>
            <a:off x="4214810" y="500042"/>
            <a:ext cx="4429156" cy="3193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1\Desktop\МДОУ № 1\САДИК фото все\2012-2013\Здоровье педагогов\30.jpg"/>
          <p:cNvPicPr/>
          <p:nvPr/>
        </p:nvPicPr>
        <p:blipFill>
          <a:blip r:embed="rId3">
            <a:lum bright="10000" contrast="40000"/>
          </a:blip>
          <a:srcRect l="16770" t="36967" r="22360"/>
          <a:stretch>
            <a:fillRect/>
          </a:stretch>
        </p:blipFill>
        <p:spPr bwMode="auto">
          <a:xfrm>
            <a:off x="2500298" y="4019539"/>
            <a:ext cx="4143404" cy="2624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1\Desktop\МДОУ № 1\САДИК фото все\2012-2013\Здоровье педагогов\SDC11319.JPG"/>
          <p:cNvPicPr/>
          <p:nvPr/>
        </p:nvPicPr>
        <p:blipFill>
          <a:blip r:embed="rId4" cstate="print">
            <a:lum bright="10000" contrast="10000"/>
          </a:blip>
          <a:srcRect t="4368" r="15644" b="10345"/>
          <a:stretch>
            <a:fillRect/>
          </a:stretch>
        </p:blipFill>
        <p:spPr bwMode="auto">
          <a:xfrm>
            <a:off x="1285852" y="214290"/>
            <a:ext cx="2619375" cy="353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85728"/>
            <a:ext cx="8543956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latin typeface="Georgia" pitchFamily="18" charset="0"/>
              </a:rPr>
              <a:t>Проект «Здоровье на крыльях пчелы» </a:t>
            </a:r>
          </a:p>
          <a:p>
            <a:pPr>
              <a:buNone/>
            </a:pPr>
            <a:r>
              <a:rPr lang="ru-RU" sz="1800" u="sng" dirty="0">
                <a:latin typeface="Georgia" pitchFamily="18" charset="0"/>
              </a:rPr>
              <a:t>Цель проекта:</a:t>
            </a:r>
            <a:r>
              <a:rPr lang="ru-RU" sz="1800" dirty="0">
                <a:latin typeface="Georgia" pitchFamily="18" charset="0"/>
              </a:rPr>
              <a:t> Мотивация педагогов и ведение ЗОЖ</a:t>
            </a:r>
            <a:r>
              <a:rPr lang="ru-RU" sz="1800" dirty="0" smtClean="0">
                <a:latin typeface="Georgia" pitchFamily="18" charset="0"/>
              </a:rPr>
              <a:t>.</a:t>
            </a:r>
            <a:endParaRPr lang="ru-RU" sz="1800" dirty="0">
              <a:latin typeface="Georgia" pitchFamily="18" charset="0"/>
            </a:endParaRPr>
          </a:p>
          <a:p>
            <a:pPr>
              <a:buNone/>
            </a:pPr>
            <a:r>
              <a:rPr lang="ru-RU" sz="1800" u="sng" dirty="0">
                <a:latin typeface="Georgia" pitchFamily="18" charset="0"/>
              </a:rPr>
              <a:t>Задачи проекта: </a:t>
            </a:r>
            <a:endParaRPr lang="ru-RU" sz="1800" dirty="0">
              <a:latin typeface="Georgia" pitchFamily="18" charset="0"/>
            </a:endParaRPr>
          </a:p>
          <a:p>
            <a:pPr>
              <a:buNone/>
            </a:pPr>
            <a:r>
              <a:rPr lang="ru-RU" sz="1800" dirty="0">
                <a:latin typeface="Georgia" pitchFamily="18" charset="0"/>
              </a:rPr>
              <a:t>Изучение свойств </a:t>
            </a:r>
            <a:r>
              <a:rPr lang="ru-RU" sz="1800" dirty="0" err="1" smtClean="0">
                <a:latin typeface="Georgia" pitchFamily="18" charset="0"/>
              </a:rPr>
              <a:t>пчелопродуктов</a:t>
            </a:r>
            <a:r>
              <a:rPr lang="ru-RU" sz="1800" dirty="0" smtClean="0">
                <a:latin typeface="Georgia" pitchFamily="18" charset="0"/>
              </a:rPr>
              <a:t>.</a:t>
            </a:r>
            <a:endParaRPr lang="ru-RU" sz="1800" dirty="0">
              <a:latin typeface="Georgia" pitchFamily="18" charset="0"/>
            </a:endParaRPr>
          </a:p>
          <a:p>
            <a:pPr>
              <a:buNone/>
            </a:pPr>
            <a:r>
              <a:rPr lang="ru-RU" sz="1800" dirty="0">
                <a:latin typeface="Georgia" pitchFamily="18" charset="0"/>
              </a:rPr>
              <a:t>Оздоровление организма с помощью пчелопродуктов.</a:t>
            </a:r>
          </a:p>
          <a:p>
            <a:pPr>
              <a:buNone/>
            </a:pPr>
            <a:r>
              <a:rPr lang="ru-RU" sz="1800" dirty="0">
                <a:latin typeface="Georgia" pitchFamily="18" charset="0"/>
              </a:rPr>
              <a:t> </a:t>
            </a:r>
            <a:r>
              <a:rPr lang="ru-RU" sz="1800" dirty="0" smtClean="0">
                <a:latin typeface="Georgia" pitchFamily="18" charset="0"/>
              </a:rPr>
              <a:t>Благодаря </a:t>
            </a:r>
            <a:r>
              <a:rPr lang="ru-RU" sz="1800" dirty="0">
                <a:latin typeface="Georgia" pitchFamily="18" charset="0"/>
              </a:rPr>
              <a:t>лечебным свойствам, </a:t>
            </a:r>
            <a:r>
              <a:rPr lang="ru-RU" sz="1800" dirty="0" smtClean="0">
                <a:latin typeface="Georgia" pitchFamily="18" charset="0"/>
              </a:rPr>
              <a:t>мед, перга, прополис, маточное молочко, пчелиный подмор, </a:t>
            </a:r>
            <a:r>
              <a:rPr lang="ru-RU" sz="1800" dirty="0" err="1" smtClean="0">
                <a:latin typeface="Georgia" pitchFamily="18" charset="0"/>
              </a:rPr>
              <a:t>трутневый</a:t>
            </a:r>
            <a:r>
              <a:rPr lang="ru-RU" sz="1800" dirty="0" smtClean="0">
                <a:latin typeface="Georgia" pitchFamily="18" charset="0"/>
              </a:rPr>
              <a:t> расплод, пыльца, пчелиный яд  </a:t>
            </a:r>
            <a:r>
              <a:rPr lang="ru-RU" sz="1800" dirty="0">
                <a:latin typeface="Georgia" pitchFamily="18" charset="0"/>
              </a:rPr>
              <a:t>широко </a:t>
            </a:r>
            <a:r>
              <a:rPr lang="ru-RU" sz="1800" dirty="0" smtClean="0">
                <a:latin typeface="Georgia" pitchFamily="18" charset="0"/>
              </a:rPr>
              <a:t>применяются </a:t>
            </a:r>
            <a:r>
              <a:rPr lang="ru-RU" sz="1800" dirty="0">
                <a:latin typeface="Georgia" pitchFamily="18" charset="0"/>
              </a:rPr>
              <a:t>в народной и традиционной медицине, </a:t>
            </a:r>
            <a:r>
              <a:rPr lang="ru-RU" sz="1800" dirty="0" smtClean="0">
                <a:latin typeface="Georgia" pitchFamily="18" charset="0"/>
              </a:rPr>
              <a:t>используются </a:t>
            </a:r>
            <a:r>
              <a:rPr lang="ru-RU" sz="1800" dirty="0">
                <a:latin typeface="Georgia" pitchFamily="18" charset="0"/>
              </a:rPr>
              <a:t>для лечения недугов и профилактики заболеваний.</a:t>
            </a:r>
          </a:p>
          <a:p>
            <a:pPr>
              <a:buNone/>
            </a:pPr>
            <a:r>
              <a:rPr lang="ru-RU" sz="1800" dirty="0" err="1" smtClean="0">
                <a:latin typeface="Georgia" pitchFamily="18" charset="0"/>
              </a:rPr>
              <a:t>Пчелопродукты</a:t>
            </a:r>
            <a:r>
              <a:rPr lang="ru-RU" sz="1800" dirty="0" smtClean="0">
                <a:latin typeface="Georgia" pitchFamily="18" charset="0"/>
              </a:rPr>
              <a:t> нормализуют </a:t>
            </a:r>
            <a:r>
              <a:rPr lang="ru-RU" sz="1800" dirty="0">
                <a:latin typeface="Georgia" pitchFamily="18" charset="0"/>
              </a:rPr>
              <a:t>физиологические функции организма, поэтому </a:t>
            </a:r>
            <a:r>
              <a:rPr lang="ru-RU" sz="1800" dirty="0" smtClean="0">
                <a:latin typeface="Georgia" pitchFamily="18" charset="0"/>
              </a:rPr>
              <a:t>их </a:t>
            </a:r>
            <a:r>
              <a:rPr lang="ru-RU" sz="1800" dirty="0">
                <a:latin typeface="Georgia" pitchFamily="18" charset="0"/>
              </a:rPr>
              <a:t>необходимо рекомендовать при комплексном лечении различных </a:t>
            </a:r>
            <a:r>
              <a:rPr lang="ru-RU" sz="1800" dirty="0" smtClean="0">
                <a:latin typeface="Georgia" pitchFamily="18" charset="0"/>
              </a:rPr>
              <a:t>состояний.</a:t>
            </a:r>
            <a:endParaRPr lang="ru-RU" sz="1800" dirty="0">
              <a:latin typeface="Georgia" pitchFamily="18" charset="0"/>
            </a:endParaRPr>
          </a:p>
          <a:p>
            <a:pPr>
              <a:buNone/>
            </a:pPr>
            <a:endParaRPr lang="ru-RU" sz="2000" b="1" dirty="0">
              <a:latin typeface="Georgia" pitchFamily="18" charset="0"/>
            </a:endParaRPr>
          </a:p>
        </p:txBody>
      </p:sp>
      <p:pic>
        <p:nvPicPr>
          <p:cNvPr id="6146" name="Рисунок 17" descr="D:\Новая папка\IMG_0134.JPG"/>
          <p:cNvPicPr>
            <a:picLocks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285720" y="3857628"/>
            <a:ext cx="4071966" cy="3187704"/>
          </a:xfrm>
          <a:prstGeom prst="rect">
            <a:avLst/>
          </a:prstGeom>
          <a:noFill/>
        </p:spPr>
      </p:pic>
      <p:pic>
        <p:nvPicPr>
          <p:cNvPr id="6147" name="Рисунок 22" descr="D:\Новая папка\IMG_0103.JPG"/>
          <p:cNvPicPr>
            <a:picLocks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4929190" y="3700456"/>
            <a:ext cx="4000528" cy="315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429288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53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5300" dirty="0" smtClean="0">
                <a:solidFill>
                  <a:srgbClr val="0000FF"/>
                </a:solidFill>
                <a:latin typeface="Georgia" pitchFamily="18" charset="0"/>
              </a:rPr>
              <a:t>Все говорят, что здоровье дороже всего; </a:t>
            </a:r>
            <a:br>
              <a:rPr lang="ru-RU" sz="5300" dirty="0" smtClean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5300" dirty="0" smtClean="0">
                <a:solidFill>
                  <a:srgbClr val="0000FF"/>
                </a:solidFill>
                <a:latin typeface="Georgia" pitchFamily="18" charset="0"/>
              </a:rPr>
              <a:t>но никто этого не соблюдает.</a:t>
            </a: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</a:t>
            </a:r>
            <a:r>
              <a:rPr lang="ru-RU" dirty="0" err="1" smtClean="0">
                <a:solidFill>
                  <a:srgbClr val="002060"/>
                </a:solidFill>
                <a:latin typeface="Georgia" pitchFamily="18" charset="0"/>
              </a:rPr>
              <a:t>Козьма</a:t>
            </a:r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 Прутков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14290"/>
            <a:ext cx="8501122" cy="642942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-Информационные</a:t>
            </a:r>
            <a:r>
              <a:rPr lang="ru-RU" sz="2400" dirty="0">
                <a:solidFill>
                  <a:schemeClr val="tx1"/>
                </a:solidFill>
                <a:latin typeface="Georgia" pitchFamily="18" charset="0"/>
              </a:rPr>
              <a:t>, тематические, просветительские  встречи по лечебным свойствам </a:t>
            </a: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пчелопродуктов.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-Просмотр </a:t>
            </a:r>
            <a:r>
              <a:rPr lang="ru-RU" sz="2400" dirty="0">
                <a:solidFill>
                  <a:schemeClr val="tx1"/>
                </a:solidFill>
                <a:latin typeface="Georgia" pitchFamily="18" charset="0"/>
              </a:rPr>
              <a:t>видеофильма «Целебные свойства пчелопродуктов</a:t>
            </a: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»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-Чаепитие </a:t>
            </a:r>
            <a:r>
              <a:rPr lang="ru-RU" sz="2400" dirty="0">
                <a:solidFill>
                  <a:schemeClr val="tx1"/>
                </a:solidFill>
                <a:latin typeface="Georgia" pitchFamily="18" charset="0"/>
              </a:rPr>
              <a:t>с медом «Рождественские встречи</a:t>
            </a: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»</a:t>
            </a:r>
            <a:r>
              <a:rPr lang="ru-RU" sz="2400" dirty="0">
                <a:solidFill>
                  <a:schemeClr val="tx1"/>
                </a:solidFill>
                <a:latin typeface="Georgia" pitchFamily="18" charset="0"/>
              </a:rPr>
              <a:t> </a:t>
            </a:r>
            <a:endParaRPr lang="ru-RU" sz="24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-Практикум </a:t>
            </a:r>
            <a:r>
              <a:rPr lang="ru-RU" sz="2400" dirty="0">
                <a:solidFill>
                  <a:schemeClr val="tx1"/>
                </a:solidFill>
                <a:latin typeface="Georgia" pitchFamily="18" charset="0"/>
              </a:rPr>
              <a:t>по применению продуктов пчеловодства</a:t>
            </a: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-Дегустация </a:t>
            </a:r>
            <a:r>
              <a:rPr lang="ru-RU" sz="2400" dirty="0">
                <a:solidFill>
                  <a:schemeClr val="tx1"/>
                </a:solidFill>
                <a:latin typeface="Georgia" pitchFamily="18" charset="0"/>
              </a:rPr>
              <a:t>различных сортов меда, изучение полезных свойств различных сортов меда</a:t>
            </a: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-Устный </a:t>
            </a:r>
            <a:r>
              <a:rPr lang="ru-RU" sz="2400" dirty="0">
                <a:solidFill>
                  <a:schemeClr val="tx1"/>
                </a:solidFill>
                <a:latin typeface="Georgia" pitchFamily="18" charset="0"/>
              </a:rPr>
              <a:t>журнал. </a:t>
            </a: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Косметическая </a:t>
            </a:r>
            <a:r>
              <a:rPr lang="ru-RU" sz="2400" dirty="0">
                <a:solidFill>
                  <a:schemeClr val="tx1"/>
                </a:solidFill>
                <a:latin typeface="Georgia" pitchFamily="18" charset="0"/>
              </a:rPr>
              <a:t>серия «</a:t>
            </a:r>
            <a:r>
              <a:rPr lang="ru-RU" sz="2400" dirty="0" err="1">
                <a:solidFill>
                  <a:schemeClr val="tx1"/>
                </a:solidFill>
                <a:latin typeface="Georgia" pitchFamily="18" charset="0"/>
              </a:rPr>
              <a:t>Тенториум</a:t>
            </a: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»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-Викторина </a:t>
            </a:r>
            <a:r>
              <a:rPr lang="ru-RU" sz="2400" dirty="0">
                <a:solidFill>
                  <a:schemeClr val="tx1"/>
                </a:solidFill>
                <a:latin typeface="Georgia" pitchFamily="18" charset="0"/>
              </a:rPr>
              <a:t>«Медовые продукты»</a:t>
            </a:r>
          </a:p>
        </p:txBody>
      </p:sp>
      <p:pic>
        <p:nvPicPr>
          <p:cNvPr id="5" name="Рисунок 4" descr="C:\Users\1\Desktop\МДОУ № 1\САДИК фото все\2012-2013\Здоровье педагогов\SDC11347.JPG"/>
          <p:cNvPicPr/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572132" y="4071942"/>
            <a:ext cx="3067050" cy="2300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1\Desktop\МДОУ № 1\САДИК фото все\2012-2013\Здоровье педагогов\SDC11305.JPG"/>
          <p:cNvPicPr/>
          <p:nvPr/>
        </p:nvPicPr>
        <p:blipFill>
          <a:blip r:embed="rId3" cstate="print">
            <a:lum bright="10000" contrast="20000"/>
          </a:blip>
          <a:srcRect l="6574" t="15171" r="2724" b="11752"/>
          <a:stretch>
            <a:fillRect/>
          </a:stretch>
        </p:blipFill>
        <p:spPr bwMode="auto">
          <a:xfrm>
            <a:off x="785786" y="4572008"/>
            <a:ext cx="3438525" cy="2077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algn="ctr">
              <a:buNone/>
            </a:pPr>
            <a:r>
              <a:rPr lang="ru-RU" u="sng" dirty="0" smtClean="0">
                <a:latin typeface="Georgia" pitchFamily="18" charset="0"/>
              </a:rPr>
              <a:t>Ожидаемые результаты:</a:t>
            </a:r>
            <a:endParaRPr lang="ru-RU" dirty="0" smtClean="0">
              <a:latin typeface="Georgia" pitchFamily="18" charset="0"/>
            </a:endParaRPr>
          </a:p>
          <a:p>
            <a:pPr algn="ctr"/>
            <a:r>
              <a:rPr lang="ru-RU" sz="2800" dirty="0" smtClean="0">
                <a:latin typeface="Georgia" pitchFamily="18" charset="0"/>
              </a:rPr>
              <a:t>Педагоги  расширяют представления об уникальности </a:t>
            </a:r>
            <a:r>
              <a:rPr lang="ru-RU" sz="2800" dirty="0" err="1" smtClean="0">
                <a:latin typeface="Georgia" pitchFamily="18" charset="0"/>
              </a:rPr>
              <a:t>пчелопродуктов</a:t>
            </a:r>
            <a:r>
              <a:rPr lang="ru-RU" sz="2800" dirty="0" smtClean="0">
                <a:latin typeface="Georgia" pitchFamily="18" charset="0"/>
              </a:rPr>
              <a:t>,  их  положительном влиянии на организм человека.</a:t>
            </a:r>
          </a:p>
          <a:p>
            <a:pPr algn="ctr"/>
            <a:r>
              <a:rPr lang="ru-RU" sz="2800" dirty="0" smtClean="0">
                <a:latin typeface="Georgia" pitchFamily="18" charset="0"/>
              </a:rPr>
              <a:t> Проведение практических мероприятий  формируют осознанное отношение к здоровью, стремление к активному   долголетию.</a:t>
            </a:r>
          </a:p>
          <a:p>
            <a:pPr algn="ctr"/>
            <a:endParaRPr lang="ru-RU" dirty="0">
              <a:latin typeface="Georgia" pitchFamily="18" charset="0"/>
            </a:endParaRPr>
          </a:p>
        </p:txBody>
      </p:sp>
      <p:pic>
        <p:nvPicPr>
          <p:cNvPr id="4" name="Рисунок 3" descr="C:\Users\1\Desktop\МДОУ № 1\САДИК фото все\2012-2013\Здоровье педагогов\SDC11400.JPG"/>
          <p:cNvPicPr/>
          <p:nvPr/>
        </p:nvPicPr>
        <p:blipFill>
          <a:blip r:embed="rId2" cstate="print">
            <a:lum bright="10000" contrast="40000"/>
          </a:blip>
          <a:srcRect l="5597" t="5597" r="16045" b="24254"/>
          <a:stretch>
            <a:fillRect/>
          </a:stretch>
        </p:blipFill>
        <p:spPr bwMode="auto">
          <a:xfrm>
            <a:off x="2857488" y="4286256"/>
            <a:ext cx="3643338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Здоровье воспитанников МДОУ № 1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4" name="Рисунок 3" descr="C:\Users\1\Desktop\Релакс Дети\SDC12256.JPG"/>
          <p:cNvPicPr/>
          <p:nvPr/>
        </p:nvPicPr>
        <p:blipFill>
          <a:blip r:embed="rId2" cstate="print">
            <a:lum bright="10000" contrast="30000"/>
          </a:blip>
          <a:srcRect l="2245" r="13896"/>
          <a:stretch>
            <a:fillRect/>
          </a:stretch>
        </p:blipFill>
        <p:spPr bwMode="auto">
          <a:xfrm>
            <a:off x="571472" y="928670"/>
            <a:ext cx="464347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Релакс Дети\SDC12240.JPG"/>
          <p:cNvPicPr/>
          <p:nvPr/>
        </p:nvPicPr>
        <p:blipFill>
          <a:blip r:embed="rId3" cstate="print">
            <a:lum bright="10000" contrast="20000"/>
          </a:blip>
          <a:srcRect l="3046" t="3245" r="11325" b="7392"/>
          <a:stretch>
            <a:fillRect/>
          </a:stretch>
        </p:blipFill>
        <p:spPr bwMode="auto">
          <a:xfrm>
            <a:off x="5429256" y="928670"/>
            <a:ext cx="335758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472518" cy="6643710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5500" b="1" dirty="0" smtClean="0">
                <a:latin typeface="Georgia" pitchFamily="18" charset="0"/>
              </a:rPr>
              <a:t>Использование практически апробированных и разрешенных методик нетрадиционного  оздоровления детей с отклонениями в здоровье:</a:t>
            </a:r>
            <a:endParaRPr lang="ru-RU" sz="5500" dirty="0" smtClean="0">
              <a:latin typeface="Georgia" pitchFamily="18" charset="0"/>
            </a:endParaRPr>
          </a:p>
          <a:p>
            <a:pPr>
              <a:buNone/>
            </a:pPr>
            <a:r>
              <a:rPr lang="ru-RU" sz="5500" b="1" dirty="0" smtClean="0">
                <a:latin typeface="Georgia" pitchFamily="18" charset="0"/>
              </a:rPr>
              <a:t>-</a:t>
            </a:r>
            <a:r>
              <a:rPr lang="ru-RU" sz="5500" dirty="0" smtClean="0">
                <a:latin typeface="Georgia" pitchFamily="18" charset="0"/>
              </a:rPr>
              <a:t> Пальчиковая и артикуляционная гимнастика, рекомендованная для использования в ДОУ.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Хождение по дорожкам здоровья.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Использование различных тренажеров.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Звуковая гимнастика Лобанова.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Элементы Хатха- йога.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Элементы  точечного массажа.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Звуковая и вибрационная гимнастика Востокова.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Лечебные игры А.Галанова.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Игровой массаж А.Уманской и К.Динейки</a:t>
            </a:r>
          </a:p>
          <a:p>
            <a:pPr>
              <a:buNone/>
            </a:pPr>
            <a:r>
              <a:rPr lang="ru-RU" sz="5500" b="1" dirty="0" smtClean="0">
                <a:latin typeface="Georgia" pitchFamily="18" charset="0"/>
              </a:rPr>
              <a:t> Комплекс психогиенических мероприятий:</a:t>
            </a:r>
            <a:endParaRPr lang="ru-RU" sz="5500" dirty="0" smtClean="0">
              <a:latin typeface="Georgia" pitchFamily="18" charset="0"/>
            </a:endParaRP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Элементы аутотренинга и релаксации.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Элементы музыкотерапии 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Индивидуальные и подгрупповые занятия с психологом, направленную на коррекцию познавательных процессов и эмоциональной сферы.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Обеспечение благоприятного психологического климата в ДОУ.</a:t>
            </a:r>
          </a:p>
          <a:p>
            <a:pPr>
              <a:buNone/>
            </a:pPr>
            <a:r>
              <a:rPr lang="ru-RU" sz="5500" b="1" dirty="0" smtClean="0">
                <a:latin typeface="Georgia" pitchFamily="18" charset="0"/>
              </a:rPr>
              <a:t> Реабилитация и коррекционная работа</a:t>
            </a:r>
            <a:endParaRPr lang="ru-RU" sz="5500" dirty="0" smtClean="0">
              <a:latin typeface="Georgia" pitchFamily="18" charset="0"/>
            </a:endParaRP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Коррекционная работа с детьми, по предупреждению нарушения осанки.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Коррекционная работа с детьми, по предупреждению плоскостопия.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Индивидуальная работа с детьми, отстающими в основных видах движений.</a:t>
            </a:r>
          </a:p>
          <a:p>
            <a:pPr>
              <a:buNone/>
            </a:pPr>
            <a:r>
              <a:rPr lang="ru-RU" sz="5500" dirty="0" smtClean="0">
                <a:latin typeface="Georgia" pitchFamily="18" charset="0"/>
              </a:rPr>
              <a:t>- Упражнения и игры профилактического  и коррекционного характера.</a:t>
            </a:r>
          </a:p>
          <a:p>
            <a:pPr>
              <a:buNone/>
            </a:pP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1\Desktop\МДОУ № 1\САДИК фото все\2012-2013\Физкульт. досуг старш.лого\SDC11425.JPG"/>
          <p:cNvPicPr>
            <a:picLocks noGrp="1"/>
          </p:cNvPicPr>
          <p:nvPr>
            <p:ph idx="1"/>
          </p:nvPr>
        </p:nvPicPr>
        <p:blipFill>
          <a:blip r:embed="rId2" cstate="print">
            <a:lum bright="20000" contrast="30000"/>
          </a:blip>
          <a:srcRect l="3780" t="19701" r="9622" b="14783"/>
          <a:stretch>
            <a:fillRect/>
          </a:stretch>
        </p:blipFill>
        <p:spPr bwMode="auto">
          <a:xfrm>
            <a:off x="857224" y="428604"/>
            <a:ext cx="385765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l_fi" descr="http://brusnichka19.ru/upload/image/documents/_63.jpg"/>
          <p:cNvPicPr/>
          <p:nvPr/>
        </p:nvPicPr>
        <p:blipFill>
          <a:blip r:embed="rId3">
            <a:lum bright="-10000" contrast="10000"/>
          </a:blip>
          <a:srcRect l="41765" t="26667" b="11765"/>
          <a:stretch>
            <a:fillRect/>
          </a:stretch>
        </p:blipFill>
        <p:spPr bwMode="auto">
          <a:xfrm>
            <a:off x="4929190" y="428604"/>
            <a:ext cx="350046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1\Desktop\МДОУ № 1\САДИК фото все\2012-2013\Богданова. Физ. праздн. 23февр\SDC11754.JPG"/>
          <p:cNvPicPr/>
          <p:nvPr/>
        </p:nvPicPr>
        <p:blipFill>
          <a:blip r:embed="rId4" cstate="print">
            <a:lum bright="10000" contrast="40000"/>
          </a:blip>
          <a:srcRect l="4682" t="447" r="10368" b="21875"/>
          <a:stretch>
            <a:fillRect/>
          </a:stretch>
        </p:blipFill>
        <p:spPr bwMode="auto">
          <a:xfrm>
            <a:off x="4143372" y="3357562"/>
            <a:ext cx="3643338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l_fi" descr="http://www.o-detstve.ru/assets/images/forteachers/DOU/iniciativa2/gorbatenko.jpg"/>
          <p:cNvPicPr/>
          <p:nvPr/>
        </p:nvPicPr>
        <p:blipFill>
          <a:blip r:embed="rId5">
            <a:lum bright="-10000" contrast="10000"/>
          </a:blip>
          <a:srcRect l="4000" t="7667" r="52000" b="15000"/>
          <a:stretch>
            <a:fillRect/>
          </a:stretch>
        </p:blipFill>
        <p:spPr bwMode="auto">
          <a:xfrm>
            <a:off x="1285852" y="3143248"/>
            <a:ext cx="2643206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detsad-35.ru/img/presentation/yoga/9.jpg"/>
          <p:cNvPicPr>
            <a:picLocks/>
          </p:cNvPicPr>
          <p:nvPr/>
        </p:nvPicPr>
        <p:blipFill>
          <a:blip r:embed="rId2">
            <a:lum bright="-10000"/>
          </a:blip>
          <a:srcRect l="1190" t="18937" r="61310" b="14286"/>
          <a:stretch>
            <a:fillRect/>
          </a:stretch>
        </p:blipFill>
        <p:spPr bwMode="auto">
          <a:xfrm>
            <a:off x="1500166" y="285728"/>
            <a:ext cx="3000396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1\Desktop\МДОУ № 1\САДИК фото все\2012-2013\Тренажеры\IMG_8783.JPG"/>
          <p:cNvPicPr>
            <a:picLocks noGrp="1"/>
          </p:cNvPicPr>
          <p:nvPr>
            <p:ph idx="1"/>
          </p:nvPr>
        </p:nvPicPr>
        <p:blipFill>
          <a:blip r:embed="rId3" cstate="print">
            <a:lum/>
          </a:blip>
          <a:srcRect l="19257" t="11618" r="9046" b="3320"/>
          <a:stretch>
            <a:fillRect/>
          </a:stretch>
        </p:blipFill>
        <p:spPr bwMode="auto">
          <a:xfrm>
            <a:off x="5357818" y="285728"/>
            <a:ext cx="2428892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00034" y="4214818"/>
            <a:ext cx="8229600" cy="2071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</a:rPr>
              <a:t>Без здоровья невозможно и счастье.</a:t>
            </a:r>
          </a:p>
          <a:p>
            <a:pPr algn="r"/>
            <a:r>
              <a:rPr lang="ru-RU" sz="6000" dirty="0" smtClean="0"/>
              <a:t> </a:t>
            </a:r>
            <a:r>
              <a:rPr lang="ru-RU" sz="2800" dirty="0" err="1" smtClean="0">
                <a:solidFill>
                  <a:srgbClr val="002060"/>
                </a:solidFill>
              </a:rPr>
              <a:t>Виссарион</a:t>
            </a:r>
            <a:r>
              <a:rPr lang="ru-RU" sz="2800" dirty="0" smtClean="0">
                <a:solidFill>
                  <a:srgbClr val="002060"/>
                </a:solidFill>
              </a:rPr>
              <a:t>  Григорьевич  Белинский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3000396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7200" b="1" dirty="0" smtClean="0">
                <a:solidFill>
                  <a:srgbClr val="0070C0"/>
                </a:solidFill>
                <a:latin typeface="Georgia" pitchFamily="18" charset="0"/>
              </a:rPr>
              <a:t>Спасибо за внимание!</a:t>
            </a:r>
          </a:p>
          <a:p>
            <a:pPr algn="ctr">
              <a:buNone/>
            </a:pPr>
            <a:endParaRPr lang="ru-RU" sz="7200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Georgia" pitchFamily="18" charset="0"/>
              </a:rPr>
              <a:t>	Одним из ключевых направлений развития общего образования в Российской Федерации, является здоровье подрастающего поколения. </a:t>
            </a:r>
            <a:br>
              <a:rPr lang="ru-RU" sz="2400" dirty="0" smtClean="0">
                <a:latin typeface="Georgia" pitchFamily="18" charset="0"/>
              </a:rPr>
            </a:br>
            <a:r>
              <a:rPr lang="ru-RU" sz="2400" dirty="0" smtClean="0">
                <a:latin typeface="Georgia" pitchFamily="18" charset="0"/>
              </a:rPr>
              <a:t>	Перед системой образования поставлена конкретная цель - воспитание в процессе образования у воспитанников и обучающихся культуры здорового и безопасного образа жизни, соответствующих стратегий</a:t>
            </a:r>
            <a:br>
              <a:rPr lang="ru-RU" sz="2400" dirty="0" smtClean="0">
                <a:latin typeface="Georgia" pitchFamily="18" charset="0"/>
              </a:rPr>
            </a:br>
            <a:r>
              <a:rPr lang="ru-RU" sz="2400" dirty="0" smtClean="0">
                <a:latin typeface="Georgia" pitchFamily="18" charset="0"/>
              </a:rPr>
              <a:t>поведения. </a:t>
            </a:r>
            <a:br>
              <a:rPr lang="ru-RU" sz="2400" dirty="0" smtClean="0">
                <a:latin typeface="Georgia" pitchFamily="18" charset="0"/>
              </a:rPr>
            </a:br>
            <a:r>
              <a:rPr lang="ru-RU" sz="2400" dirty="0" smtClean="0">
                <a:latin typeface="Georgia" pitchFamily="18" charset="0"/>
              </a:rPr>
              <a:t>	Для достижения поставленной цели необходима ориентация всех педагогов на ответственное отношение к своему здоровью и здоровью воспитанников, формирование компетентности педагогов в области здоровья и здорового  образа  жизни с целью внедрения этих принципов в образовательный процесс, вооружение  их  методикой формирования  здорового образа  жизни как компонента образования и как средства самосовершенствования. </a:t>
            </a:r>
            <a:endParaRPr lang="ru-RU" sz="2400" dirty="0">
              <a:latin typeface="Georgia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643998" cy="650085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900" dirty="0" smtClean="0">
                <a:latin typeface="Georgia" pitchFamily="18" charset="0"/>
              </a:rPr>
              <a:t>Современный </a:t>
            </a:r>
            <a:r>
              <a:rPr lang="ru-RU" sz="1900" dirty="0">
                <a:latin typeface="Georgia" pitchFamily="18" charset="0"/>
              </a:rPr>
              <a:t>педагог ведёт очень интенсивный и психически истощающий образ жизни. Напряжённая работа педагога с детьми, хроническая усталость, стрессы, неумение активно отдыхать, постоянное нервное напряжение, неумение правильно реагировать на отрицательную информацию, радоваться жизни и бороться с огорчениями – всё это подрывает здоровье педагога. </a:t>
            </a:r>
          </a:p>
          <a:p>
            <a:r>
              <a:rPr lang="ru-RU" sz="1900" dirty="0">
                <a:latin typeface="Georgia" pitchFamily="18" charset="0"/>
              </a:rPr>
              <a:t>Статистика показывает, что в последнее время среди педагогов возросло число заболеваний нервной системы, голосоречевых органов, опорно-двигательного аппарата, сосудистой системы. </a:t>
            </a:r>
          </a:p>
          <a:p>
            <a:pPr>
              <a:buNone/>
            </a:pPr>
            <a:r>
              <a:rPr lang="ru-RU" sz="1900" dirty="0">
                <a:latin typeface="Georgia" pitchFamily="18" charset="0"/>
              </a:rPr>
              <a:t>Следует выделять ряд факторов, влияющих на здоровье педагога. </a:t>
            </a:r>
            <a:endParaRPr lang="ru-RU" sz="1900" dirty="0" smtClean="0">
              <a:latin typeface="Georgia" pitchFamily="18" charset="0"/>
            </a:endParaRPr>
          </a:p>
          <a:p>
            <a:pPr>
              <a:buNone/>
            </a:pPr>
            <a:r>
              <a:rPr lang="ru-RU" sz="1900" dirty="0" smtClean="0">
                <a:latin typeface="Georgia" pitchFamily="18" charset="0"/>
              </a:rPr>
              <a:t>В результате интенсивной голосовой нагрузки формируется патология </a:t>
            </a:r>
            <a:r>
              <a:rPr lang="ru-RU" sz="1900" dirty="0" err="1" smtClean="0">
                <a:latin typeface="Georgia" pitchFamily="18" charset="0"/>
              </a:rPr>
              <a:t>голосообразующего</a:t>
            </a:r>
            <a:r>
              <a:rPr lang="ru-RU" sz="1900" dirty="0" smtClean="0">
                <a:latin typeface="Georgia" pitchFamily="18" charset="0"/>
              </a:rPr>
              <a:t> аппарата, ослабление звучности голоса (</a:t>
            </a:r>
            <a:r>
              <a:rPr lang="ru-RU" sz="1900" dirty="0" err="1" smtClean="0">
                <a:latin typeface="Georgia" pitchFamily="18" charset="0"/>
              </a:rPr>
              <a:t>дисфония</a:t>
            </a:r>
            <a:r>
              <a:rPr lang="ru-RU" sz="1900" dirty="0" smtClean="0">
                <a:latin typeface="Georgia" pitchFamily="18" charset="0"/>
              </a:rPr>
              <a:t>) или полное его отсутствие (афония). </a:t>
            </a:r>
          </a:p>
          <a:p>
            <a:r>
              <a:rPr lang="ru-RU" sz="1900" dirty="0">
                <a:latin typeface="Georgia" pitchFamily="18" charset="0"/>
              </a:rPr>
              <a:t>Выраженное нервно-эмоциональное напряжение. Трансформируется в психосоматическую патологию – гипертоническую болезнь, ишемическую болезнь </a:t>
            </a:r>
            <a:r>
              <a:rPr lang="ru-RU" sz="1900" dirty="0" smtClean="0">
                <a:latin typeface="Georgia" pitchFamily="18" charset="0"/>
              </a:rPr>
              <a:t>сердца, </a:t>
            </a:r>
            <a:r>
              <a:rPr lang="ru-RU" sz="1900" dirty="0">
                <a:latin typeface="Georgia" pitchFamily="18" charset="0"/>
              </a:rPr>
              <a:t>неврозы, бронхиальную астму и др. </a:t>
            </a:r>
            <a:endParaRPr lang="ru-RU" sz="1900" dirty="0" smtClean="0">
              <a:latin typeface="Georgia" pitchFamily="18" charset="0"/>
            </a:endParaRPr>
          </a:p>
          <a:p>
            <a:r>
              <a:rPr lang="ru-RU" sz="1900" dirty="0">
                <a:latin typeface="Georgia" pitchFamily="18" charset="0"/>
              </a:rPr>
              <a:t>Напряжение органов </a:t>
            </a:r>
            <a:r>
              <a:rPr lang="ru-RU" sz="1900" dirty="0" smtClean="0">
                <a:latin typeface="Georgia" pitchFamily="18" charset="0"/>
              </a:rPr>
              <a:t>зрения </a:t>
            </a:r>
            <a:r>
              <a:rPr lang="ru-RU" sz="1900" dirty="0">
                <a:latin typeface="Georgia" pitchFamily="18" charset="0"/>
              </a:rPr>
              <a:t>п</a:t>
            </a:r>
            <a:r>
              <a:rPr lang="ru-RU" sz="1900" dirty="0" smtClean="0">
                <a:latin typeface="Georgia" pitchFamily="18" charset="0"/>
              </a:rPr>
              <a:t>риводит </a:t>
            </a:r>
            <a:r>
              <a:rPr lang="ru-RU" sz="1900" dirty="0">
                <a:latin typeface="Georgia" pitchFamily="18" charset="0"/>
              </a:rPr>
              <a:t>к быстрому утомлению глаз и снижению остроты </a:t>
            </a:r>
            <a:r>
              <a:rPr lang="ru-RU" sz="1900" dirty="0" smtClean="0">
                <a:latin typeface="Georgia" pitchFamily="18" charset="0"/>
              </a:rPr>
              <a:t>зрения.</a:t>
            </a:r>
          </a:p>
          <a:p>
            <a:r>
              <a:rPr lang="ru-RU" sz="1900" dirty="0" smtClean="0">
                <a:latin typeface="Georgia" pitchFamily="18" charset="0"/>
              </a:rPr>
              <a:t>Варикозное </a:t>
            </a:r>
            <a:r>
              <a:rPr lang="ru-RU" sz="1900" dirty="0">
                <a:latin typeface="Georgia" pitchFamily="18" charset="0"/>
              </a:rPr>
              <a:t>расширение вен на </a:t>
            </a:r>
            <a:r>
              <a:rPr lang="ru-RU" sz="1900" dirty="0" smtClean="0">
                <a:latin typeface="Georgia" pitchFamily="18" charset="0"/>
              </a:rPr>
              <a:t>ногах.</a:t>
            </a:r>
          </a:p>
          <a:p>
            <a:r>
              <a:rPr lang="ru-RU" sz="1900" dirty="0">
                <a:latin typeface="Georgia" pitchFamily="18" charset="0"/>
              </a:rPr>
              <a:t>Неинициативный, неактивный, нездоровый, неэмоциональный педагог никогда не воспитает творческую, созидательную, здоровую личность. </a:t>
            </a:r>
          </a:p>
          <a:p>
            <a:r>
              <a:rPr lang="ru-RU" sz="1900" dirty="0">
                <a:latin typeface="Georgia" pitchFamily="18" charset="0"/>
              </a:rPr>
              <a:t>В детском саду преимущественно работают женщины. Известно, что каждая женщина хочет быть красивой, здоровой, привлекательной, но не каждая может этому уделять достаточное внимание. </a:t>
            </a:r>
          </a:p>
          <a:p>
            <a:endParaRPr lang="ru-RU" sz="1900" dirty="0">
              <a:latin typeface="Georgia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Georgia" pitchFamily="18" charset="0"/>
              </a:rPr>
              <a:t>Сертификат  участника  регионального инновационного  проекта  по теме:  «Здоровье  педагогов  и воспитанников дошкольного учреждения». Министерство образования Иркутской области,2009г.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42852"/>
            <a:ext cx="8786874" cy="6500858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b="1" dirty="0" smtClean="0">
                <a:latin typeface="Georgia" pitchFamily="18" charset="0"/>
              </a:rPr>
              <a:t>Программа «Здоровье педагогов»,2010 г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latin typeface="Georgia" pitchFamily="18" charset="0"/>
              </a:rPr>
              <a:t>Необходимость </a:t>
            </a:r>
            <a:r>
              <a:rPr lang="ru-RU" sz="1600" dirty="0">
                <a:latin typeface="Georgia" pitchFamily="18" charset="0"/>
              </a:rPr>
              <a:t>разработки программы по оздоровлению и пропаганде здорового образа жизни среди педагогов </a:t>
            </a:r>
            <a:r>
              <a:rPr lang="ru-RU" sz="1600" dirty="0" smtClean="0">
                <a:latin typeface="Georgia" pitchFamily="18" charset="0"/>
              </a:rPr>
              <a:t>учреждения </a:t>
            </a:r>
            <a:r>
              <a:rPr lang="ru-RU" sz="1600" dirty="0">
                <a:latin typeface="Georgia" pitchFamily="18" charset="0"/>
              </a:rPr>
              <a:t>является следующее:</a:t>
            </a:r>
            <a:br>
              <a:rPr lang="ru-RU" sz="1600" dirty="0">
                <a:latin typeface="Georgia" pitchFamily="18" charset="0"/>
              </a:rPr>
            </a:br>
            <a:r>
              <a:rPr lang="ru-RU" sz="1600" dirty="0">
                <a:latin typeface="Georgia" pitchFamily="18" charset="0"/>
              </a:rPr>
              <a:t>-</a:t>
            </a:r>
            <a:r>
              <a:rPr lang="ru-RU" sz="1600" dirty="0" smtClean="0">
                <a:latin typeface="Georgia" pitchFamily="18" charset="0"/>
              </a:rPr>
              <a:t>Ухудшение </a:t>
            </a:r>
            <a:r>
              <a:rPr lang="ru-RU" sz="1600" dirty="0">
                <a:latin typeface="Georgia" pitchFamily="18" charset="0"/>
              </a:rPr>
              <a:t>экологической обстановки в городе, проживание в зоне влияния выбросов промышленных предприятий, содержащих специфические химические компоненты. </a:t>
            </a:r>
            <a:br>
              <a:rPr lang="ru-RU" sz="1600" dirty="0">
                <a:latin typeface="Georgia" pitchFamily="18" charset="0"/>
              </a:rPr>
            </a:br>
            <a:r>
              <a:rPr lang="ru-RU" sz="1600" dirty="0" smtClean="0">
                <a:latin typeface="Georgia" pitchFamily="18" charset="0"/>
              </a:rPr>
              <a:t>-Возрастающие </a:t>
            </a:r>
            <a:r>
              <a:rPr lang="ru-RU" sz="1600" dirty="0">
                <a:latin typeface="Georgia" pitchFamily="18" charset="0"/>
              </a:rPr>
              <a:t>профессиональные нагрузки, стрессовые ситуации, сказывающиеся на здоровье педагога. </a:t>
            </a:r>
            <a:br>
              <a:rPr lang="ru-RU" sz="1600" dirty="0">
                <a:latin typeface="Georgia" pitchFamily="18" charset="0"/>
              </a:rPr>
            </a:br>
            <a:r>
              <a:rPr lang="ru-RU" sz="1600" dirty="0" smtClean="0">
                <a:latin typeface="Georgia" pitchFamily="18" charset="0"/>
              </a:rPr>
              <a:t>-Наличие </a:t>
            </a:r>
            <a:r>
              <a:rPr lang="ru-RU" sz="1600" dirty="0">
                <a:latin typeface="Georgia" pitchFamily="18" charset="0"/>
              </a:rPr>
              <a:t>заболеваний с наследственной предрасположенностью у педагогов. </a:t>
            </a:r>
            <a:br>
              <a:rPr lang="ru-RU" sz="1600" dirty="0">
                <a:latin typeface="Georgia" pitchFamily="18" charset="0"/>
              </a:rPr>
            </a:br>
            <a:r>
              <a:rPr lang="ru-RU" sz="1600" dirty="0" smtClean="0">
                <a:latin typeface="Georgia" pitchFamily="18" charset="0"/>
              </a:rPr>
              <a:t>-Недостаточность </a:t>
            </a:r>
            <a:r>
              <a:rPr lang="ru-RU" sz="1600" dirty="0">
                <a:latin typeface="Georgia" pitchFamily="18" charset="0"/>
              </a:rPr>
              <a:t>знаний и навыков ведения здорового образа жизни. </a:t>
            </a:r>
            <a:br>
              <a:rPr lang="ru-RU" sz="1600" dirty="0">
                <a:latin typeface="Georgia" pitchFamily="18" charset="0"/>
              </a:rPr>
            </a:br>
            <a:r>
              <a:rPr lang="ru-RU" sz="1800" dirty="0">
                <a:latin typeface="Georgia" pitchFamily="18" charset="0"/>
              </a:rPr>
              <a:t> </a:t>
            </a:r>
            <a:r>
              <a:rPr lang="ru-RU" sz="1800" u="sng" dirty="0" smtClean="0">
                <a:latin typeface="Georgia" pitchFamily="18" charset="0"/>
              </a:rPr>
              <a:t>Цель </a:t>
            </a:r>
            <a:r>
              <a:rPr lang="ru-RU" sz="1800" u="sng" dirty="0">
                <a:latin typeface="Georgia" pitchFamily="18" charset="0"/>
              </a:rPr>
              <a:t>программы</a:t>
            </a:r>
            <a:r>
              <a:rPr lang="ru-RU" sz="1800" dirty="0">
                <a:latin typeface="Georgia" pitchFamily="18" charset="0"/>
              </a:rPr>
              <a:t>: определение и оптимизация путей и условий для улучшения здоровья педагогов, развитие и внедрение здоровьесберегающих технологий в деятельность Учреждения.</a:t>
            </a:r>
            <a:br>
              <a:rPr lang="ru-RU" sz="1800" dirty="0">
                <a:latin typeface="Georgia" pitchFamily="18" charset="0"/>
              </a:rPr>
            </a:br>
            <a:r>
              <a:rPr lang="ru-RU" sz="1800" u="sng" dirty="0">
                <a:latin typeface="Georgia" pitchFamily="18" charset="0"/>
              </a:rPr>
              <a:t>Задачи программы</a:t>
            </a:r>
            <a:r>
              <a:rPr lang="ru-RU" sz="1800" dirty="0">
                <a:latin typeface="Georgia" pitchFamily="18" charset="0"/>
              </a:rPr>
              <a:t>:</a:t>
            </a:r>
            <a:br>
              <a:rPr lang="ru-RU" sz="1800" dirty="0">
                <a:latin typeface="Georgia" pitchFamily="18" charset="0"/>
              </a:rPr>
            </a:br>
            <a:r>
              <a:rPr lang="ru-RU" sz="1800" dirty="0">
                <a:latin typeface="Georgia" pitchFamily="18" charset="0"/>
              </a:rPr>
              <a:t>создание условий для охраны здоровья педагогов; </a:t>
            </a:r>
            <a:br>
              <a:rPr lang="ru-RU" sz="1800" dirty="0">
                <a:latin typeface="Georgia" pitchFamily="18" charset="0"/>
              </a:rPr>
            </a:br>
            <a:r>
              <a:rPr lang="ru-RU" sz="1800" dirty="0">
                <a:latin typeface="Georgia" pitchFamily="18" charset="0"/>
              </a:rPr>
              <a:t>формирование ценностного отношения к состоянию здоровья; </a:t>
            </a:r>
            <a:br>
              <a:rPr lang="ru-RU" sz="1800" dirty="0">
                <a:latin typeface="Georgia" pitchFamily="18" charset="0"/>
              </a:rPr>
            </a:br>
            <a:r>
              <a:rPr lang="ru-RU" sz="1800" dirty="0">
                <a:latin typeface="Georgia" pitchFamily="18" charset="0"/>
              </a:rPr>
              <a:t>разработка и проведение мероприятий по здоровьесберегающей деятельности </a:t>
            </a:r>
            <a:r>
              <a:rPr lang="ru-RU" sz="1800" dirty="0" smtClean="0">
                <a:latin typeface="Georgia" pitchFamily="18" charset="0"/>
              </a:rPr>
              <a:t>учреждения</a:t>
            </a:r>
            <a:r>
              <a:rPr lang="ru-RU" sz="1800" dirty="0">
                <a:latin typeface="Georgia" pitchFamily="18" charset="0"/>
              </a:rPr>
              <a:t>; </a:t>
            </a:r>
            <a:br>
              <a:rPr lang="ru-RU" sz="1800" dirty="0">
                <a:latin typeface="Georgia" pitchFamily="18" charset="0"/>
              </a:rPr>
            </a:br>
            <a:r>
              <a:rPr lang="ru-RU" sz="1800" dirty="0">
                <a:latin typeface="Georgia" pitchFamily="18" charset="0"/>
              </a:rPr>
              <a:t>вовлечение педагогов в занятия физкультурой и спортом; </a:t>
            </a:r>
            <a:br>
              <a:rPr lang="ru-RU" sz="1800" dirty="0">
                <a:latin typeface="Georgia" pitchFamily="18" charset="0"/>
              </a:rPr>
            </a:br>
            <a:r>
              <a:rPr lang="ru-RU" sz="1800" dirty="0">
                <a:latin typeface="Georgia" pitchFamily="18" charset="0"/>
              </a:rPr>
              <a:t>разработка и проведение профилактических и пропагандистских мероприятий, способствующих отказу от вредных привычек среди педагогов; </a:t>
            </a:r>
            <a:br>
              <a:rPr lang="ru-RU" sz="1800" dirty="0">
                <a:latin typeface="Georgia" pitchFamily="18" charset="0"/>
              </a:rPr>
            </a:br>
            <a:r>
              <a:rPr lang="ru-RU" sz="1800" dirty="0">
                <a:latin typeface="Georgia" pitchFamily="18" charset="0"/>
              </a:rPr>
              <a:t>внедрение в </a:t>
            </a:r>
            <a:r>
              <a:rPr lang="ru-RU" sz="1800" dirty="0" smtClean="0">
                <a:latin typeface="Georgia" pitchFamily="18" charset="0"/>
              </a:rPr>
              <a:t>деятельность учреждения </a:t>
            </a:r>
            <a:r>
              <a:rPr lang="ru-RU" sz="1800" dirty="0">
                <a:latin typeface="Georgia" pitchFamily="18" charset="0"/>
              </a:rPr>
              <a:t>комплекса мероприятий, направленных на поддержку инициатив по формированию и пропаганде здорового образа жизни среди педагогов.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 </a:t>
            </a:r>
            <a:br>
              <a:rPr lang="ru-RU" sz="1200" dirty="0"/>
            </a:br>
            <a:endParaRPr lang="ru-RU" sz="1200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5572164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Georgia" pitchFamily="18" charset="0"/>
              </a:rPr>
              <a:t>В рамках реализации данной программы были разработаны проекты:</a:t>
            </a:r>
            <a:br>
              <a:rPr lang="ru-RU" sz="2000" dirty="0" smtClean="0">
                <a:latin typeface="Georgia" pitchFamily="18" charset="0"/>
              </a:rPr>
            </a:b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>
                <a:latin typeface="Georgia" pitchFamily="18" charset="0"/>
              </a:rPr>
              <a:t>«Профилактика эмоционального выгорания педагогов ДОУ</a:t>
            </a:r>
            <a:r>
              <a:rPr lang="ru-RU" sz="2000" dirty="0" smtClean="0">
                <a:latin typeface="Georgia" pitchFamily="18" charset="0"/>
              </a:rPr>
              <a:t>»</a:t>
            </a:r>
            <a:br>
              <a:rPr lang="ru-RU" sz="2000" dirty="0" smtClean="0">
                <a:latin typeface="Georgia" pitchFamily="18" charset="0"/>
              </a:rPr>
            </a:br>
            <a:r>
              <a:rPr lang="ru-RU" sz="2000" dirty="0" smtClean="0">
                <a:latin typeface="Georgia" pitchFamily="18" charset="0"/>
              </a:rPr>
              <a:t>«</a:t>
            </a:r>
            <a:r>
              <a:rPr lang="ru-RU" sz="2000" dirty="0">
                <a:latin typeface="Georgia" pitchFamily="18" charset="0"/>
              </a:rPr>
              <a:t>Движение – жизнь!» </a:t>
            </a:r>
            <a:r>
              <a:rPr lang="ru-RU" sz="2000" dirty="0" smtClean="0">
                <a:latin typeface="Georgia" pitchFamily="18" charset="0"/>
              </a:rPr>
              <a:t/>
            </a:r>
            <a:br>
              <a:rPr lang="ru-RU" sz="2000" dirty="0" smtClean="0">
                <a:latin typeface="Georgia" pitchFamily="18" charset="0"/>
              </a:rPr>
            </a:br>
            <a:r>
              <a:rPr lang="ru-RU" sz="2000" dirty="0">
                <a:latin typeface="Georgia" pitchFamily="18" charset="0"/>
              </a:rPr>
              <a:t>«Здоровье на крыльях пчелы» </a:t>
            </a:r>
          </a:p>
        </p:txBody>
      </p:sp>
      <p:pic>
        <p:nvPicPr>
          <p:cNvPr id="5" name="Picture 2" descr="IMG_0087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9087" t="24002" r="3412" b="6313"/>
          <a:stretch>
            <a:fillRect/>
          </a:stretch>
        </p:blipFill>
        <p:spPr bwMode="auto">
          <a:xfrm>
            <a:off x="4643438" y="4143380"/>
            <a:ext cx="3887876" cy="2062954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74" name="Picture 2" descr="IMG_007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0204" r="4081"/>
          <a:stretch>
            <a:fillRect/>
          </a:stretch>
        </p:blipFill>
        <p:spPr bwMode="auto">
          <a:xfrm>
            <a:off x="785786" y="214291"/>
            <a:ext cx="2665449" cy="2071702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75" name="Picture 3" descr="IMG_0062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8621" t="12940" r="18103" b="15887"/>
          <a:stretch>
            <a:fillRect/>
          </a:stretch>
        </p:blipFill>
        <p:spPr bwMode="auto">
          <a:xfrm>
            <a:off x="571472" y="4214817"/>
            <a:ext cx="3071834" cy="1987657"/>
          </a:xfrm>
          <a:prstGeom prst="rect">
            <a:avLst/>
          </a:prstGeom>
          <a:noFill/>
          <a:ln w="76200" cmpd="tri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3076" name="Picture 4" descr="IMG_0118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 l="6048" t="9079" r="17338"/>
          <a:stretch>
            <a:fillRect/>
          </a:stretch>
        </p:blipFill>
        <p:spPr bwMode="auto">
          <a:xfrm>
            <a:off x="5357818" y="187721"/>
            <a:ext cx="2928958" cy="2315743"/>
          </a:xfrm>
          <a:prstGeom prst="rect">
            <a:avLst/>
          </a:prstGeom>
          <a:noFill/>
          <a:ln w="76200" cmpd="tri">
            <a:solidFill>
              <a:srgbClr val="993366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215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>
                <a:latin typeface="Georgia" pitchFamily="18" charset="0"/>
              </a:rPr>
              <a:t>2011г. </a:t>
            </a:r>
            <a:r>
              <a:rPr lang="ru-RU" sz="2000" b="1" i="1" dirty="0" smtClean="0">
                <a:latin typeface="Georgia" pitchFamily="18" charset="0"/>
              </a:rPr>
              <a:t>Были  разработаны  проекты:</a:t>
            </a:r>
          </a:p>
          <a:p>
            <a:pPr algn="ctr">
              <a:buNone/>
            </a:pPr>
            <a:endParaRPr lang="ru-RU" sz="2000" b="1" i="1" dirty="0" smtClean="0">
              <a:latin typeface="Georgia" pitchFamily="18" charset="0"/>
            </a:endParaRPr>
          </a:p>
          <a:p>
            <a:pPr algn="ctr">
              <a:buNone/>
            </a:pPr>
            <a:r>
              <a:rPr lang="ru-RU" sz="2000" b="1" i="1" dirty="0" smtClean="0">
                <a:latin typeface="Georgia" pitchFamily="18" charset="0"/>
              </a:rPr>
              <a:t>«</a:t>
            </a:r>
            <a:r>
              <a:rPr lang="ru-RU" sz="2000" b="1" i="1" dirty="0">
                <a:latin typeface="Georgia" pitchFamily="18" charset="0"/>
              </a:rPr>
              <a:t>Профилактика </a:t>
            </a:r>
            <a:r>
              <a:rPr lang="ru-RU" sz="2000" b="1" i="1" dirty="0" smtClean="0">
                <a:latin typeface="Georgia" pitchFamily="18" charset="0"/>
              </a:rPr>
              <a:t>эмоционального выгорания </a:t>
            </a:r>
            <a:r>
              <a:rPr lang="ru-RU" sz="2000" b="1" i="1" dirty="0">
                <a:latin typeface="Georgia" pitchFamily="18" charset="0"/>
              </a:rPr>
              <a:t>педагогов детского сада</a:t>
            </a:r>
            <a:r>
              <a:rPr lang="ru-RU" sz="2000" b="1" i="1" dirty="0" smtClean="0">
                <a:latin typeface="Georgia" pitchFamily="18" charset="0"/>
              </a:rPr>
              <a:t>».</a:t>
            </a:r>
          </a:p>
          <a:p>
            <a:pPr algn="ctr">
              <a:buNone/>
            </a:pPr>
            <a:endParaRPr lang="ru-RU" sz="2000" b="1" dirty="0">
              <a:latin typeface="Georgia" pitchFamily="18" charset="0"/>
            </a:endParaRPr>
          </a:p>
          <a:p>
            <a:pPr>
              <a:buNone/>
            </a:pPr>
            <a:r>
              <a:rPr lang="ru-RU" sz="2000" i="1" u="sng" dirty="0" smtClean="0">
                <a:latin typeface="Georgia" pitchFamily="18" charset="0"/>
              </a:rPr>
              <a:t>Цель </a:t>
            </a:r>
            <a:r>
              <a:rPr lang="ru-RU" sz="2000" i="1" u="sng" dirty="0">
                <a:latin typeface="Georgia" pitchFamily="18" charset="0"/>
              </a:rPr>
              <a:t>проекта</a:t>
            </a:r>
            <a:r>
              <a:rPr lang="ru-RU" sz="2000" b="1" dirty="0">
                <a:latin typeface="Georgia" pitchFamily="18" charset="0"/>
              </a:rPr>
              <a:t>: </a:t>
            </a:r>
            <a:r>
              <a:rPr lang="ru-RU" sz="2000" dirty="0">
                <a:latin typeface="Georgia" pitchFamily="18" charset="0"/>
              </a:rPr>
              <a:t>создание в образовательном учреждении условий для сохранения и укрепления психологического здоровья педагогов, формирования навыков регуляции психоэмоциональных состояний, профилактики эмоционального выгорания в педагогической деятельности</a:t>
            </a:r>
            <a:r>
              <a:rPr lang="ru-RU" sz="2000" dirty="0" smtClean="0">
                <a:latin typeface="Georgia" pitchFamily="18" charset="0"/>
              </a:rPr>
              <a:t>.</a:t>
            </a:r>
            <a:endParaRPr lang="ru-RU" sz="2000" dirty="0">
              <a:latin typeface="Georgia" pitchFamily="18" charset="0"/>
            </a:endParaRPr>
          </a:p>
          <a:p>
            <a:pPr>
              <a:buNone/>
            </a:pPr>
            <a:r>
              <a:rPr lang="ru-RU" sz="2000" i="1" u="sng" dirty="0">
                <a:latin typeface="Georgia" pitchFamily="18" charset="0"/>
              </a:rPr>
              <a:t>Задачи</a:t>
            </a:r>
            <a:r>
              <a:rPr lang="ru-RU" sz="2000" b="1" dirty="0">
                <a:latin typeface="Georgia" pitchFamily="18" charset="0"/>
              </a:rPr>
              <a:t>:</a:t>
            </a:r>
            <a:endParaRPr lang="ru-RU" sz="2000" dirty="0">
              <a:latin typeface="Georgia" pitchFamily="18" charset="0"/>
            </a:endParaRPr>
          </a:p>
          <a:p>
            <a:pPr>
              <a:buNone/>
            </a:pPr>
            <a:r>
              <a:rPr lang="ru-RU" sz="2000" dirty="0">
                <a:latin typeface="Georgia" pitchFamily="18" charset="0"/>
              </a:rPr>
              <a:t>– формировать навыки регуляции негативных психоэмоциональных состояний;</a:t>
            </a:r>
          </a:p>
          <a:p>
            <a:pPr>
              <a:buNone/>
            </a:pPr>
            <a:r>
              <a:rPr lang="ru-RU" sz="2000" dirty="0">
                <a:latin typeface="Georgia" pitchFamily="18" charset="0"/>
              </a:rPr>
              <a:t>– формировать навыки эффективного взаимодействия с коллегами и учащимися;</a:t>
            </a:r>
          </a:p>
          <a:p>
            <a:pPr>
              <a:buNone/>
            </a:pPr>
            <a:r>
              <a:rPr lang="ru-RU" sz="2000" dirty="0">
                <a:latin typeface="Georgia" pitchFamily="18" charset="0"/>
              </a:rPr>
              <a:t>– создавать условия для развития самосознания и самосовершенствования педагогов;</a:t>
            </a:r>
          </a:p>
          <a:p>
            <a:pPr>
              <a:buNone/>
            </a:pPr>
            <a:r>
              <a:rPr lang="ru-RU" sz="2000" dirty="0">
                <a:latin typeface="Georgia" pitchFamily="18" charset="0"/>
              </a:rPr>
              <a:t>– профилактика эмоционального выгорания.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472518" cy="64294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В рамках реализации данного проекта проводилась работа:</a:t>
            </a:r>
          </a:p>
          <a:p>
            <a:pPr>
              <a:buNone/>
            </a:pPr>
            <a:r>
              <a:rPr lang="ru-RU" dirty="0" smtClean="0"/>
              <a:t>-</a:t>
            </a:r>
            <a:r>
              <a:rPr lang="ru-RU" sz="1800" dirty="0" smtClean="0">
                <a:latin typeface="Georgia" pitchFamily="18" charset="0"/>
              </a:rPr>
              <a:t>Анкетирование </a:t>
            </a:r>
            <a:r>
              <a:rPr lang="ru-RU" sz="1800" dirty="0">
                <a:latin typeface="Georgia" pitchFamily="18" charset="0"/>
              </a:rPr>
              <a:t>и тестирование педагогов и специалистов</a:t>
            </a:r>
            <a:r>
              <a:rPr lang="ru-RU" sz="1800" dirty="0" smtClean="0">
                <a:latin typeface="Georgia" pitchFamily="18" charset="0"/>
              </a:rPr>
              <a:t>.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-Организация </a:t>
            </a:r>
            <a:r>
              <a:rPr lang="ru-RU" sz="1800" dirty="0">
                <a:latin typeface="Georgia" pitchFamily="18" charset="0"/>
              </a:rPr>
              <a:t>тренинга «Овладение умениями и навыками саморегуляции» (релаксация, физические упражнения, аутотренинговые упражнения</a:t>
            </a:r>
            <a:r>
              <a:rPr lang="ru-RU" sz="1800" dirty="0" smtClean="0">
                <a:latin typeface="Georgia" pitchFamily="18" charset="0"/>
              </a:rPr>
              <a:t>).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-Организация </a:t>
            </a:r>
            <a:r>
              <a:rPr lang="ru-RU" sz="1800" dirty="0">
                <a:latin typeface="Georgia" pitchFamily="18" charset="0"/>
              </a:rPr>
              <a:t>семинаров, консультаций и тренингов по темам: «Влияние психоэмоционального состояния учителя на педагогическую деятельность и результаты его труда», «Понятие и критерии психического </a:t>
            </a:r>
            <a:r>
              <a:rPr lang="ru-RU" sz="1800" dirty="0" smtClean="0">
                <a:latin typeface="Georgia" pitchFamily="18" charset="0"/>
              </a:rPr>
              <a:t>здоровья».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-Консультации </a:t>
            </a:r>
            <a:r>
              <a:rPr lang="ru-RU" sz="1800" dirty="0">
                <a:latin typeface="Georgia" pitchFamily="18" charset="0"/>
              </a:rPr>
              <a:t>среди педагогов  на такие темы как</a:t>
            </a:r>
            <a:r>
              <a:rPr lang="ru-RU" sz="1800" dirty="0" smtClean="0">
                <a:latin typeface="Georgia" pitchFamily="18" charset="0"/>
              </a:rPr>
              <a:t>:«</a:t>
            </a:r>
            <a:r>
              <a:rPr lang="ru-RU" sz="1800" dirty="0">
                <a:latin typeface="Georgia" pitchFamily="18" charset="0"/>
              </a:rPr>
              <a:t>Понятие психического здоровья и влияние его на педагогическую деятельность», </a:t>
            </a:r>
            <a:r>
              <a:rPr lang="ru-RU" sz="1800" dirty="0" smtClean="0">
                <a:latin typeface="Georgia" pitchFamily="18" charset="0"/>
              </a:rPr>
              <a:t>«</a:t>
            </a:r>
            <a:r>
              <a:rPr lang="ru-RU" sz="1800" dirty="0">
                <a:latin typeface="Georgia" pitchFamily="18" charset="0"/>
              </a:rPr>
              <a:t>Стрессы в педагогической деятельности», </a:t>
            </a:r>
            <a:endParaRPr lang="ru-RU" sz="1800" dirty="0" smtClean="0">
              <a:latin typeface="Georgia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-Выпущены </a:t>
            </a:r>
            <a:r>
              <a:rPr lang="ru-RU" sz="1800" dirty="0">
                <a:latin typeface="Georgia" pitchFamily="18" charset="0"/>
              </a:rPr>
              <a:t>газеты по темам: «Здоровье – это престижно», «Волшебный мед», были разработаны буклеты по темам: «Здоровая кожа</a:t>
            </a:r>
            <a:r>
              <a:rPr lang="ru-RU" sz="1800" dirty="0" smtClean="0">
                <a:latin typeface="Georgia" pitchFamily="18" charset="0"/>
              </a:rPr>
              <a:t>»,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</a:t>
            </a:r>
            <a:r>
              <a:rPr lang="ru-RU" sz="1800" dirty="0">
                <a:latin typeface="Georgia" pitchFamily="18" charset="0"/>
              </a:rPr>
              <a:t>« Здоровое тело</a:t>
            </a:r>
            <a:r>
              <a:rPr lang="ru-RU" sz="1800" dirty="0" smtClean="0"/>
              <a:t>».</a:t>
            </a:r>
          </a:p>
          <a:p>
            <a:pPr>
              <a:buNone/>
            </a:pPr>
            <a:r>
              <a:rPr lang="ru-RU" sz="1800" dirty="0" smtClean="0"/>
              <a:t>-</a:t>
            </a:r>
            <a:r>
              <a:rPr lang="ru-RU" sz="1800" dirty="0" smtClean="0">
                <a:latin typeface="Georgia" pitchFamily="18" charset="0"/>
              </a:rPr>
              <a:t>Систематическое проведение  психологической 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разгрузки (2 раза в месяц)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6" name="Рисунок 5" descr="C:\Users\1\Desktop\МДОУ № 1\Здоровье\ЕЩЕ от МДОУ №1\На проект\открытка\1 005.jpg"/>
          <p:cNvPicPr/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857884" y="4643446"/>
            <a:ext cx="295434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0012 пузырьк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000012 пузырьки</Template>
  <TotalTime>312</TotalTime>
  <Words>696</Words>
  <Application>Microsoft Office PowerPoint</Application>
  <PresentationFormat>Экран (4:3)</PresentationFormat>
  <Paragraphs>121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000012 пузырьки</vt:lpstr>
      <vt:lpstr>«Повышение компетенции педагогов в области здоровьесберегающих технологий в системе дошкольного образования»</vt:lpstr>
      <vt:lpstr> Все говорят, что здоровье дороже всего;  но никто этого не соблюдает.                                    Козьма Прутков </vt:lpstr>
      <vt:lpstr> Одним из ключевых направлений развития общего образования в Российской Федерации, является здоровье подрастающего поколения.   Перед системой образования поставлена конкретная цель - воспитание в процессе образования у воспитанников и обучающихся культуры здорового и безопасного образа жизни, соответствующих стратегий поведения.   Для достижения поставленной цели необходима ориентация всех педагогов на ответственное отношение к своему здоровью и здоровью воспитанников, формирование компетентности педагогов в области здоровья и здорового  образа  жизни с целью внедрения этих принципов в образовательный процесс, вооружение  их  методикой формирования  здорового образа  жизни как компонента образования и как средства самосовершенствования. </vt:lpstr>
      <vt:lpstr>Слайд 4</vt:lpstr>
      <vt:lpstr>Слайд 5</vt:lpstr>
      <vt:lpstr> Программа «Здоровье педагогов»,2010 г Необходимость разработки программы по оздоровлению и пропаганде здорового образа жизни среди педагогов учреждения является следующее: -Ухудшение экологической обстановки в городе, проживание в зоне влияния выбросов промышленных предприятий, содержащих специфические химические компоненты.  -Возрастающие профессиональные нагрузки, стрессовые ситуации, сказывающиеся на здоровье педагога.  -Наличие заболеваний с наследственной предрасположенностью у педагогов.  -Недостаточность знаний и навыков ведения здорового образа жизни.   Цель программы: определение и оптимизация путей и условий для улучшения здоровья педагогов, развитие и внедрение здоровьесберегающих технологий в деятельность Учреждения. Задачи программы: создание условий для охраны здоровья педагогов;  формирование ценностного отношения к состоянию здоровья;  разработка и проведение мероприятий по здоровьесберегающей деятельности учреждения;  вовлечение педагогов в занятия физкультурой и спортом;  разработка и проведение профилактических и пропагандистских мероприятий, способствующих отказу от вредных привычек среди педагогов;  внедрение в деятельность учреждения комплекса мероприятий, направленных на поддержку инициатив по формированию и пропаганде здорового образа жизни среди педагогов.    </vt:lpstr>
      <vt:lpstr>В рамках реализации данной программы были разработаны проекты:  «Профилактика эмоционального выгорания педагогов ДОУ» «Движение – жизнь!»  «Здоровье на крыльях пчелы»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 педагогов и воспитанников МДОУ № 1</dc:title>
  <dc:creator>1</dc:creator>
  <cp:lastModifiedBy>1</cp:lastModifiedBy>
  <cp:revision>40</cp:revision>
  <dcterms:created xsi:type="dcterms:W3CDTF">2013-07-11T11:14:40Z</dcterms:created>
  <dcterms:modified xsi:type="dcterms:W3CDTF">2013-08-23T07:32:59Z</dcterms:modified>
</cp:coreProperties>
</file>